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4088" r:id="rId1"/>
  </p:sldMasterIdLst>
  <p:notesMasterIdLst>
    <p:notesMasterId r:id="rId4"/>
  </p:notesMasterIdLst>
  <p:sldIdLst>
    <p:sldId id="256" r:id="rId2"/>
    <p:sldId id="257" r:id="rId3"/>
  </p:sldIdLst>
  <p:sldSz cx="6858000" cy="9906000" type="A4"/>
  <p:notesSz cx="7104063" cy="102346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既定のセクション" id="{0867F659-D320-4E5F-8FD3-30B464DE6030}">
          <p14:sldIdLst>
            <p14:sldId id="256"/>
          </p14:sldIdLst>
        </p14:section>
        <p14:section name="タイトルなしのセクション" id="{6F0146F0-592F-48DD-BBCD-51D20D554F1B}">
          <p14:sldIdLst>
            <p14:sldId id="257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FF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90" autoAdjust="0"/>
    <p:restoredTop sz="94660"/>
  </p:normalViewPr>
  <p:slideViewPr>
    <p:cSldViewPr snapToGrid="0">
      <p:cViewPr varScale="1">
        <p:scale>
          <a:sx n="79" d="100"/>
          <a:sy n="79" d="100"/>
        </p:scale>
        <p:origin x="3010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8206" cy="513284"/>
          </a:xfrm>
          <a:prstGeom prst="rect">
            <a:avLst/>
          </a:prstGeom>
        </p:spPr>
        <p:txBody>
          <a:bodyPr vert="horz" lIns="94668" tIns="47334" rIns="94668" bIns="47334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4024201" y="0"/>
            <a:ext cx="3078206" cy="513284"/>
          </a:xfrm>
          <a:prstGeom prst="rect">
            <a:avLst/>
          </a:prstGeom>
        </p:spPr>
        <p:txBody>
          <a:bodyPr vert="horz" lIns="94668" tIns="47334" rIns="94668" bIns="47334" rtlCol="0"/>
          <a:lstStyle>
            <a:lvl1pPr algn="r">
              <a:defRPr sz="1200"/>
            </a:lvl1pPr>
          </a:lstStyle>
          <a:p>
            <a:fld id="{4166ECA8-127C-4894-BEFC-2108DAADBAA8}" type="datetimeFigureOut">
              <a:rPr kumimoji="1" lang="ja-JP" altLang="en-US" smtClean="0"/>
              <a:t>2025/4/14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355850" y="1279525"/>
            <a:ext cx="2392363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668" tIns="47334" rIns="94668" bIns="47334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710739" y="4925235"/>
            <a:ext cx="5682588" cy="4029439"/>
          </a:xfrm>
          <a:prstGeom prst="rect">
            <a:avLst/>
          </a:prstGeom>
        </p:spPr>
        <p:txBody>
          <a:bodyPr vert="horz" lIns="94668" tIns="47334" rIns="94668" bIns="47334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1" y="9721330"/>
            <a:ext cx="3078206" cy="513284"/>
          </a:xfrm>
          <a:prstGeom prst="rect">
            <a:avLst/>
          </a:prstGeom>
        </p:spPr>
        <p:txBody>
          <a:bodyPr vert="horz" lIns="94668" tIns="47334" rIns="94668" bIns="47334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4024201" y="9721330"/>
            <a:ext cx="3078206" cy="513284"/>
          </a:xfrm>
          <a:prstGeom prst="rect">
            <a:avLst/>
          </a:prstGeom>
        </p:spPr>
        <p:txBody>
          <a:bodyPr vert="horz" lIns="94668" tIns="47334" rIns="94668" bIns="47334" rtlCol="0" anchor="b"/>
          <a:lstStyle>
            <a:lvl1pPr algn="r">
              <a:defRPr sz="1200"/>
            </a:lvl1pPr>
          </a:lstStyle>
          <a:p>
            <a:fld id="{85FE7D3D-55D9-4F4C-899F-03CDAD52696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764083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6858000" cy="9906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735677" y="1841703"/>
            <a:ext cx="5386648" cy="6222594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816102" y="2001012"/>
            <a:ext cx="5225796" cy="5903976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2846070" y="1831166"/>
            <a:ext cx="1165860" cy="9245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2914650" y="1831167"/>
            <a:ext cx="1028700" cy="792480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78461" y="3020713"/>
            <a:ext cx="5101080" cy="3742267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4650" b="0" kern="1200" cap="all" spc="-75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78681" y="6762978"/>
            <a:ext cx="5102352" cy="72644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050" spc="60" baseline="0">
                <a:solidFill>
                  <a:schemeClr val="tx1"/>
                </a:solidFill>
              </a:defRPr>
            </a:lvl1pPr>
            <a:lvl2pPr marL="342900" indent="0" algn="ctr">
              <a:buNone/>
              <a:defRPr sz="1050"/>
            </a:lvl2pPr>
            <a:lvl3pPr marL="685800" indent="0" algn="ctr">
              <a:buNone/>
              <a:defRPr sz="1050"/>
            </a:lvl3pPr>
            <a:lvl4pPr marL="1028700" indent="0" algn="ctr">
              <a:buNone/>
              <a:defRPr sz="1050"/>
            </a:lvl4pPr>
            <a:lvl5pPr marL="1371600" indent="0" algn="ctr">
              <a:buNone/>
              <a:defRPr sz="1050"/>
            </a:lvl5pPr>
            <a:lvl6pPr marL="1714500" indent="0" algn="ctr">
              <a:buNone/>
              <a:defRPr sz="1050"/>
            </a:lvl6pPr>
            <a:lvl7pPr marL="2057400" indent="0" algn="ctr">
              <a:buNone/>
              <a:defRPr sz="1050"/>
            </a:lvl7pPr>
            <a:lvl8pPr marL="2400300" indent="0" algn="ctr">
              <a:buNone/>
              <a:defRPr sz="1050"/>
            </a:lvl8pPr>
            <a:lvl9pPr marL="2743200" indent="0" algn="ctr">
              <a:buNone/>
              <a:defRPr sz="1050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2948940" y="1917049"/>
            <a:ext cx="960120" cy="660400"/>
          </a:xfrm>
        </p:spPr>
        <p:txBody>
          <a:bodyPr/>
          <a:lstStyle>
            <a:lvl1pPr algn="ctr">
              <a:defRPr sz="825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48A87A34-81AB-432B-8DAE-1953F412C126}" type="datetimeFigureOut">
              <a:rPr lang="en-US" smtClean="0"/>
              <a:t>4/14/2025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828702" y="7527087"/>
            <a:ext cx="3321844" cy="330200"/>
          </a:xfrm>
        </p:spPr>
        <p:txBody>
          <a:bodyPr/>
          <a:lstStyle>
            <a:lvl1pPr algn="l">
              <a:defRPr sz="675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4841393" y="7528560"/>
            <a:ext cx="1187933" cy="3302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86294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4/14/2025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83947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057775" y="1100667"/>
            <a:ext cx="1328738" cy="7594600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1100667"/>
            <a:ext cx="4543425" cy="7594600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4/14/2025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95416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4/14/2025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20953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セクション見出し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6858000" cy="9906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735677" y="1841703"/>
            <a:ext cx="5386648" cy="6222594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816102" y="2001012"/>
            <a:ext cx="5225796" cy="5903976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2846070" y="1831166"/>
            <a:ext cx="1165860" cy="9245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2914650" y="1831167"/>
            <a:ext cx="1028700" cy="792480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9538" y="3025113"/>
            <a:ext cx="5102352" cy="3737864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4650" kern="1200" cap="all" spc="-75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9539" y="6762978"/>
            <a:ext cx="5102352" cy="726440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>
                <a:solidFill>
                  <a:schemeClr val="tx1"/>
                </a:solidFill>
                <a:effectLst/>
              </a:defRPr>
            </a:lvl1pPr>
            <a:lvl2pPr marL="3429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948940" y="1915160"/>
            <a:ext cx="960120" cy="660400"/>
          </a:xfrm>
        </p:spPr>
        <p:txBody>
          <a:bodyPr/>
          <a:lstStyle>
            <a:lvl1pPr algn="ctr">
              <a:defRPr lang="en-US" sz="825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48A87A34-81AB-432B-8DAE-1953F412C126}" type="datetimeFigureOut">
              <a:rPr lang="en-US" smtClean="0"/>
              <a:t>4/14/2025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28509" y="7527087"/>
            <a:ext cx="3322701" cy="33020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840033" y="7527087"/>
            <a:ext cx="1188149" cy="330200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99415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8640" y="3037840"/>
            <a:ext cx="2743200" cy="5679440"/>
          </a:xfrm>
        </p:spPr>
        <p:txBody>
          <a:bodyPr/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66160" y="3037840"/>
            <a:ext cx="2743200" cy="5679440"/>
          </a:xfrm>
        </p:spPr>
        <p:txBody>
          <a:bodyPr/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4/14/2025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794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8640" y="2996260"/>
            <a:ext cx="2743200" cy="92456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425" b="0">
                <a:solidFill>
                  <a:schemeClr val="tx2"/>
                </a:solidFill>
                <a:latin typeface="+mn-lt"/>
              </a:defRPr>
            </a:lvl1pPr>
            <a:lvl2pPr marL="342900" indent="0">
              <a:buNone/>
              <a:defRPr sz="1425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8640" y="3980742"/>
            <a:ext cx="2743200" cy="4622800"/>
          </a:xfrm>
        </p:spPr>
        <p:txBody>
          <a:bodyPr/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566160" y="2996260"/>
            <a:ext cx="2743200" cy="92456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425" b="0">
                <a:solidFill>
                  <a:schemeClr val="tx2"/>
                </a:solidFill>
              </a:defRPr>
            </a:lvl1pPr>
            <a:lvl2pPr marL="342900" indent="0">
              <a:buNone/>
              <a:defRPr sz="1425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566160" y="3981728"/>
            <a:ext cx="2743200" cy="4622800"/>
          </a:xfrm>
        </p:spPr>
        <p:txBody>
          <a:bodyPr/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4/14/2025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10609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4/14/2025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11159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4/14/2025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58333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38110" y="250952"/>
            <a:ext cx="4798886" cy="940409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5073968" y="250952"/>
            <a:ext cx="1645920" cy="940409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29225" y="877344"/>
            <a:ext cx="1367314" cy="2377440"/>
          </a:xfrm>
        </p:spPr>
        <p:txBody>
          <a:bodyPr anchor="b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1732" y="1310318"/>
            <a:ext cx="4071642" cy="7285365"/>
          </a:xfrm>
        </p:spPr>
        <p:txBody>
          <a:bodyPr/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29225" y="3302000"/>
            <a:ext cx="1367314" cy="5063067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600"/>
              </a:spcBef>
              <a:buNone/>
              <a:defRPr sz="975">
                <a:solidFill>
                  <a:srgbClr val="FFFFFF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4/14/2025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5846444" y="9114569"/>
            <a:ext cx="822960" cy="39624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151120" y="396240"/>
            <a:ext cx="1491615" cy="9113520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1238051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5073968" y="250952"/>
            <a:ext cx="1645920" cy="940409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29225" y="871728"/>
            <a:ext cx="1368171" cy="2377440"/>
          </a:xfrm>
        </p:spPr>
        <p:txBody>
          <a:bodyPr anchor="b">
            <a:noAutofit/>
          </a:bodyPr>
          <a:lstStyle>
            <a:lvl1pPr algn="l">
              <a:defRPr sz="1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587" y="250952"/>
            <a:ext cx="4798886" cy="9404096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29225" y="3302000"/>
            <a:ext cx="1368171" cy="5058664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600"/>
              </a:spcBef>
              <a:buNone/>
              <a:defRPr sz="975">
                <a:solidFill>
                  <a:srgbClr val="FFFFFF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48A87A34-81AB-432B-8DAE-1953F412C126}" type="datetimeFigureOut">
              <a:rPr lang="en-US" smtClean="0"/>
              <a:pPr/>
              <a:t>4/14/2025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685800" rtl="0" eaLnBrk="1" latinLnBrk="0" hangingPunct="1">
              <a:defRPr lang="en-US" sz="675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848160" y="9113520"/>
            <a:ext cx="822960" cy="39624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5151120" y="396240"/>
            <a:ext cx="1491615" cy="9113520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857985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32017" y="250952"/>
            <a:ext cx="6593967" cy="9404096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8640" y="928191"/>
            <a:ext cx="5760720" cy="1981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8640" y="3037840"/>
            <a:ext cx="5760720" cy="56794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76076" y="9113520"/>
            <a:ext cx="1543050" cy="39624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675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4/14/2025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7672" y="9113520"/>
            <a:ext cx="2962656" cy="39624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675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867537" y="9113520"/>
            <a:ext cx="822960" cy="39624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675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42741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89" r:id="rId1"/>
    <p:sldLayoutId id="2147484090" r:id="rId2"/>
    <p:sldLayoutId id="2147484091" r:id="rId3"/>
    <p:sldLayoutId id="2147484092" r:id="rId4"/>
    <p:sldLayoutId id="2147484093" r:id="rId5"/>
    <p:sldLayoutId id="2147484094" r:id="rId6"/>
    <p:sldLayoutId id="2147484095" r:id="rId7"/>
    <p:sldLayoutId id="2147484096" r:id="rId8"/>
    <p:sldLayoutId id="2147484097" r:id="rId9"/>
    <p:sldLayoutId id="2147484098" r:id="rId10"/>
    <p:sldLayoutId id="214748409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lang="en-US" sz="30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37160" indent="-137160" algn="l" defTabSz="685800" rtl="0" eaLnBrk="1" latinLnBrk="0" hangingPunct="1">
        <a:lnSpc>
          <a:spcPct val="100000"/>
        </a:lnSpc>
        <a:spcBef>
          <a:spcPts val="675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indent="-137160" algn="l" defTabSz="685800" rtl="0" eaLnBrk="1" latinLnBrk="0" hangingPunct="1">
        <a:lnSpc>
          <a:spcPct val="100000"/>
        </a:lnSpc>
        <a:spcBef>
          <a:spcPts val="375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kumimoji="1"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548640" indent="-137160" algn="l" defTabSz="685800" rtl="0" eaLnBrk="1" latinLnBrk="0" hangingPunct="1">
        <a:lnSpc>
          <a:spcPct val="100000"/>
        </a:lnSpc>
        <a:spcBef>
          <a:spcPts val="375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kumimoji="1" sz="1050" kern="1200">
          <a:solidFill>
            <a:schemeClr val="tx1"/>
          </a:solidFill>
          <a:latin typeface="+mn-lt"/>
          <a:ea typeface="+mn-ea"/>
          <a:cs typeface="+mn-cs"/>
        </a:defRPr>
      </a:lvl3pPr>
      <a:lvl4pPr marL="754380" indent="-137160" algn="l" defTabSz="685800" rtl="0" eaLnBrk="1" latinLnBrk="0" hangingPunct="1">
        <a:lnSpc>
          <a:spcPct val="100000"/>
        </a:lnSpc>
        <a:spcBef>
          <a:spcPts val="375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kumimoji="1" sz="1050" kern="1200">
          <a:solidFill>
            <a:schemeClr val="tx1"/>
          </a:solidFill>
          <a:latin typeface="+mn-lt"/>
          <a:ea typeface="+mn-ea"/>
          <a:cs typeface="+mn-cs"/>
        </a:defRPr>
      </a:lvl4pPr>
      <a:lvl5pPr marL="960120" indent="-137160" algn="l" defTabSz="685800" rtl="0" eaLnBrk="1" latinLnBrk="0" hangingPunct="1">
        <a:lnSpc>
          <a:spcPct val="100000"/>
        </a:lnSpc>
        <a:spcBef>
          <a:spcPts val="375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kumimoji="1" sz="1050" kern="1200">
          <a:solidFill>
            <a:schemeClr val="tx1"/>
          </a:solidFill>
          <a:latin typeface="+mn-lt"/>
          <a:ea typeface="+mn-ea"/>
          <a:cs typeface="+mn-cs"/>
        </a:defRPr>
      </a:lvl5pPr>
      <a:lvl6pPr marL="1200000" indent="-171450" algn="l" defTabSz="685800" rtl="0" eaLnBrk="1" latinLnBrk="0" hangingPunct="1">
        <a:lnSpc>
          <a:spcPct val="100000"/>
        </a:lnSpc>
        <a:spcBef>
          <a:spcPts val="375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kumimoji="1" sz="1050" kern="1200">
          <a:solidFill>
            <a:schemeClr val="tx1"/>
          </a:solidFill>
          <a:latin typeface="+mn-lt"/>
          <a:ea typeface="+mn-ea"/>
          <a:cs typeface="+mn-cs"/>
        </a:defRPr>
      </a:lvl6pPr>
      <a:lvl7pPr marL="1425000" indent="-171450" algn="l" defTabSz="685800" rtl="0" eaLnBrk="1" latinLnBrk="0" hangingPunct="1">
        <a:lnSpc>
          <a:spcPct val="100000"/>
        </a:lnSpc>
        <a:spcBef>
          <a:spcPts val="375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kumimoji="1" sz="1050" kern="1200">
          <a:solidFill>
            <a:schemeClr val="tx1"/>
          </a:solidFill>
          <a:latin typeface="+mn-lt"/>
          <a:ea typeface="+mn-ea"/>
          <a:cs typeface="+mn-cs"/>
        </a:defRPr>
      </a:lvl7pPr>
      <a:lvl8pPr marL="1650000" indent="-171450" algn="l" defTabSz="685800" rtl="0" eaLnBrk="1" latinLnBrk="0" hangingPunct="1">
        <a:lnSpc>
          <a:spcPct val="100000"/>
        </a:lnSpc>
        <a:spcBef>
          <a:spcPts val="375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kumimoji="1" sz="1050" kern="1200">
          <a:solidFill>
            <a:schemeClr val="tx1"/>
          </a:solidFill>
          <a:latin typeface="+mn-lt"/>
          <a:ea typeface="+mn-ea"/>
          <a:cs typeface="+mn-cs"/>
        </a:defRPr>
      </a:lvl8pPr>
      <a:lvl9pPr marL="1875000" indent="-171450" algn="l" defTabSz="685800" rtl="0" eaLnBrk="1" latinLnBrk="0" hangingPunct="1">
        <a:lnSpc>
          <a:spcPct val="100000"/>
        </a:lnSpc>
        <a:spcBef>
          <a:spcPts val="375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kumimoji="1" sz="10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図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0640" y="7497660"/>
            <a:ext cx="866251" cy="1260000"/>
          </a:xfrm>
          <a:prstGeom prst="rect">
            <a:avLst/>
          </a:prstGeom>
          <a:noFill/>
        </p:spPr>
      </p:pic>
      <p:sp>
        <p:nvSpPr>
          <p:cNvPr id="8" name="タイトル 7"/>
          <p:cNvSpPr>
            <a:spLocks noGrp="1"/>
          </p:cNvSpPr>
          <p:nvPr>
            <p:ph type="title"/>
          </p:nvPr>
        </p:nvSpPr>
        <p:spPr>
          <a:xfrm>
            <a:off x="133883" y="969154"/>
            <a:ext cx="6326032" cy="1512495"/>
          </a:xfrm>
          <a:ln w="3175">
            <a:noFill/>
          </a:ln>
        </p:spPr>
        <p:txBody>
          <a:bodyPr anchor="ctr" anchorCtr="0">
            <a:noAutofit/>
          </a:bodyPr>
          <a:lstStyle/>
          <a:p>
            <a:pPr algn="ctr"/>
            <a:r>
              <a:rPr kumimoji="1" lang="ja-JP" altLang="en-US" sz="4000" dirty="0" smtClean="0">
                <a:ln w="0"/>
                <a:solidFill>
                  <a:schemeClr val="accent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生産体制強化重点</a:t>
            </a:r>
            <a:r>
              <a:rPr kumimoji="1" lang="en-US" altLang="ja-JP" sz="4000" dirty="0" smtClean="0">
                <a:ln w="0"/>
                <a:solidFill>
                  <a:schemeClr val="accent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/>
            </a:r>
            <a:br>
              <a:rPr kumimoji="1" lang="en-US" altLang="ja-JP" sz="4000" dirty="0" smtClean="0">
                <a:ln w="0"/>
                <a:solidFill>
                  <a:schemeClr val="accent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kumimoji="1" lang="ja-JP" altLang="en-US" sz="4000" dirty="0" smtClean="0">
                <a:ln w="0"/>
                <a:solidFill>
                  <a:schemeClr val="accent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支援事業費補助金</a:t>
            </a:r>
            <a:endParaRPr kumimoji="1" lang="ja-JP" altLang="en-US" sz="4000" dirty="0">
              <a:ln w="0"/>
              <a:solidFill>
                <a:schemeClr val="accent2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841719" y="2509878"/>
            <a:ext cx="5765800" cy="907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kumimoji="1" lang="ja-JP" altLang="en-US" sz="2400" dirty="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省人化・省力化</a:t>
            </a:r>
            <a:r>
              <a:rPr kumimoji="1" lang="ja-JP" altLang="en-US" dirty="0" smtClean="0">
                <a:effectLst>
                  <a:outerShdw blurRad="50800" dist="50800" dir="5400000" algn="ctr" rotWithShape="0">
                    <a:schemeClr val="bg1"/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等</a:t>
            </a:r>
            <a:r>
              <a:rPr kumimoji="1" lang="ja-JP" altLang="en-US" dirty="0" smtClean="0">
                <a:effectLst>
                  <a:outerShdw blurRad="50800" dist="50800" dir="5400000" algn="ctr" rotWithShape="0">
                    <a:schemeClr val="bg1">
                      <a:lumMod val="85000"/>
                    </a:scheme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に</a:t>
            </a:r>
            <a:r>
              <a:rPr kumimoji="1" lang="ja-JP" altLang="en-US" dirty="0">
                <a:effectLst>
                  <a:outerShdw blurRad="50800" dist="50800" dir="5400000" algn="ctr" rotWithShape="0">
                    <a:schemeClr val="bg1">
                      <a:lumMod val="85000"/>
                    </a:scheme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向けた</a:t>
            </a:r>
            <a:endParaRPr kumimoji="1" lang="en-US" altLang="ja-JP" dirty="0" smtClean="0">
              <a:effectLst>
                <a:outerShdw blurRad="50800" dist="50800" dir="5400000" algn="ctr" rotWithShape="0">
                  <a:schemeClr val="bg1">
                    <a:lumMod val="85000"/>
                  </a:schemeClr>
                </a:outerShdw>
              </a:effectLst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r"/>
            <a:r>
              <a:rPr kumimoji="1" lang="ja-JP" altLang="en-US" sz="2400" b="1" dirty="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設備導入</a:t>
            </a:r>
            <a:r>
              <a:rPr kumimoji="1" lang="ja-JP" altLang="en-US" dirty="0" smtClean="0">
                <a:effectLst>
                  <a:outerShdw blurRad="50800" dist="50800" dir="5400000" algn="ctr" rotWithShape="0">
                    <a:schemeClr val="bg1"/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等を支援します！</a:t>
            </a:r>
            <a:endParaRPr kumimoji="1" lang="ja-JP" altLang="en-US" dirty="0">
              <a:effectLst>
                <a:outerShdw blurRad="50800" dist="50800" dir="5400000" algn="ctr" rotWithShape="0">
                  <a:schemeClr val="bg1"/>
                </a:outerShdw>
              </a:effectLst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grpSp>
        <p:nvGrpSpPr>
          <p:cNvPr id="7" name="グループ化 6"/>
          <p:cNvGrpSpPr/>
          <p:nvPr/>
        </p:nvGrpSpPr>
        <p:grpSpPr>
          <a:xfrm>
            <a:off x="56751" y="3205758"/>
            <a:ext cx="6498121" cy="3683946"/>
            <a:chOff x="173031" y="4473021"/>
            <a:chExt cx="6498121" cy="3683946"/>
          </a:xfrm>
        </p:grpSpPr>
        <p:sp>
          <p:nvSpPr>
            <p:cNvPr id="22" name="テキスト ボックス 21"/>
            <p:cNvSpPr txBox="1"/>
            <p:nvPr/>
          </p:nvSpPr>
          <p:spPr>
            <a:xfrm>
              <a:off x="173031" y="4986868"/>
              <a:ext cx="6498121" cy="31700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b="1" dirty="0" smtClean="0">
                  <a:latin typeface="メイリオ" panose="020B0604030504040204" pitchFamily="50" charset="-128"/>
                  <a:ea typeface="メイリオ" panose="020B0604030504040204" pitchFamily="50" charset="-128"/>
                </a:rPr>
                <a:t>　■対象経費</a:t>
              </a:r>
              <a:r>
                <a:rPr kumimoji="1" lang="ja-JP" altLang="en-US" b="1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・補助額</a:t>
              </a:r>
            </a:p>
            <a:p>
              <a:pPr marL="180000"/>
              <a:r>
                <a:rPr kumimoji="1" lang="ja-JP" altLang="en-US" dirty="0"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　</a:t>
              </a:r>
              <a:r>
                <a:rPr kumimoji="1" lang="ja-JP" altLang="en-US" sz="1600" u="sng" dirty="0" smtClean="0">
                  <a:solidFill>
                    <a:srgbClr val="FF000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省人化・省力化</a:t>
              </a:r>
              <a:r>
                <a:rPr kumimoji="1" lang="ja-JP" altLang="en-US" sz="1600" dirty="0" smtClean="0">
                  <a:latin typeface="メイリオ" panose="020B0604030504040204" pitchFamily="50" charset="-128"/>
                  <a:ea typeface="メイリオ" panose="020B0604030504040204" pitchFamily="50" charset="-128"/>
                </a:rPr>
                <a:t>などに向けた</a:t>
              </a:r>
              <a:r>
                <a:rPr lang="ja-JP" altLang="en-US" sz="16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システムや</a:t>
              </a:r>
              <a:r>
                <a:rPr lang="ja-JP" altLang="en-US" sz="1600" dirty="0" smtClean="0">
                  <a:latin typeface="メイリオ" panose="020B0604030504040204" pitchFamily="50" charset="-128"/>
                  <a:ea typeface="メイリオ" panose="020B0604030504040204" pitchFamily="50" charset="-128"/>
                </a:rPr>
                <a:t>機器等の</a:t>
              </a:r>
              <a:r>
                <a:rPr kumimoji="1" lang="ja-JP" altLang="en-US" sz="1600" u="sng" dirty="0" smtClean="0">
                  <a:solidFill>
                    <a:srgbClr val="FF000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設備導入費</a:t>
              </a:r>
              <a:r>
                <a:rPr kumimoji="1" lang="ja-JP" altLang="en-US" sz="1600" dirty="0" smtClean="0">
                  <a:latin typeface="メイリオ" panose="020B0604030504040204" pitchFamily="50" charset="-128"/>
                  <a:ea typeface="メイリオ" panose="020B0604030504040204" pitchFamily="50" charset="-128"/>
                </a:rPr>
                <a:t>や</a:t>
              </a:r>
              <a:endParaRPr kumimoji="1" lang="en-US" altLang="ja-JP" sz="1600" dirty="0" smtClean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pPr marL="180000"/>
              <a:r>
                <a:rPr kumimoji="1" lang="ja-JP" altLang="en-US" sz="1600" u="sng" dirty="0" smtClean="0">
                  <a:solidFill>
                    <a:srgbClr val="FF000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研究開発費等</a:t>
              </a:r>
              <a:r>
                <a:rPr kumimoji="1" lang="ja-JP" altLang="en-US" sz="1600" dirty="0" smtClean="0">
                  <a:latin typeface="メイリオ" panose="020B0604030504040204" pitchFamily="50" charset="-128"/>
                  <a:ea typeface="メイリオ" panose="020B0604030504040204" pitchFamily="50" charset="-128"/>
                </a:rPr>
                <a:t>の</a:t>
              </a:r>
              <a:r>
                <a:rPr kumimoji="1" lang="ja-JP" altLang="en-US" sz="1600" dirty="0" smtClean="0">
                  <a:solidFill>
                    <a:srgbClr val="FF000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２分の１</a:t>
              </a:r>
              <a:r>
                <a:rPr kumimoji="1" lang="ja-JP" altLang="en-US" sz="1600" dirty="0" smtClean="0">
                  <a:latin typeface="メイリオ" panose="020B0604030504040204" pitchFamily="50" charset="-128"/>
                  <a:ea typeface="メイリオ" panose="020B0604030504040204" pitchFamily="50" charset="-128"/>
                </a:rPr>
                <a:t>に相当する額以内の額（</a:t>
              </a:r>
              <a:r>
                <a:rPr kumimoji="1" lang="ja-JP" altLang="en-US" sz="1600" dirty="0" smtClean="0">
                  <a:solidFill>
                    <a:srgbClr val="FF000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上限</a:t>
              </a:r>
              <a:r>
                <a:rPr kumimoji="1" lang="en-US" altLang="ja-JP" sz="1600" dirty="0" smtClean="0">
                  <a:solidFill>
                    <a:srgbClr val="FF000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200</a:t>
              </a:r>
              <a:r>
                <a:rPr kumimoji="1" lang="ja-JP" altLang="en-US" sz="1600" dirty="0" smtClean="0">
                  <a:solidFill>
                    <a:srgbClr val="FF000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万円</a:t>
              </a:r>
              <a:r>
                <a:rPr kumimoji="1" lang="ja-JP" altLang="en-US" sz="1600" dirty="0" smtClean="0">
                  <a:latin typeface="メイリオ" panose="020B0604030504040204" pitchFamily="50" charset="-128"/>
                  <a:ea typeface="メイリオ" panose="020B0604030504040204" pitchFamily="50" charset="-128"/>
                </a:rPr>
                <a:t>）</a:t>
              </a:r>
              <a:endParaRPr kumimoji="1" lang="en-US" altLang="ja-JP" sz="1600" dirty="0" smtClean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pPr marL="180000"/>
              <a:r>
                <a:rPr kumimoji="1" lang="en-US" altLang="ja-JP" sz="1600" dirty="0" smtClean="0">
                  <a:latin typeface="メイリオ" panose="020B0604030504040204" pitchFamily="50" charset="-128"/>
                  <a:ea typeface="メイリオ" panose="020B0604030504040204" pitchFamily="50" charset="-128"/>
                </a:rPr>
                <a:t>※1</a:t>
              </a:r>
              <a:r>
                <a:rPr kumimoji="1" lang="ja-JP" altLang="en-US" sz="1600" dirty="0" smtClean="0">
                  <a:latin typeface="メイリオ" panose="020B0604030504040204" pitchFamily="50" charset="-128"/>
                  <a:ea typeface="メイリオ" panose="020B0604030504040204" pitchFamily="50" charset="-128"/>
                </a:rPr>
                <a:t>企業あたり</a:t>
              </a:r>
              <a:r>
                <a:rPr kumimoji="1" lang="en-US" altLang="ja-JP" sz="1600" dirty="0" smtClean="0">
                  <a:latin typeface="メイリオ" panose="020B0604030504040204" pitchFamily="50" charset="-128"/>
                  <a:ea typeface="メイリオ" panose="020B0604030504040204" pitchFamily="50" charset="-128"/>
                </a:rPr>
                <a:t>1</a:t>
              </a:r>
              <a:r>
                <a:rPr kumimoji="1" lang="ja-JP" altLang="en-US" sz="1600" dirty="0" smtClean="0">
                  <a:latin typeface="メイリオ" panose="020B0604030504040204" pitchFamily="50" charset="-128"/>
                  <a:ea typeface="メイリオ" panose="020B0604030504040204" pitchFamily="50" charset="-128"/>
                </a:rPr>
                <a:t>件</a:t>
              </a:r>
              <a:endParaRPr kumimoji="1" lang="en-US" altLang="ja-JP" sz="1600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pPr>
                <a:spcBef>
                  <a:spcPts val="1800"/>
                </a:spcBef>
              </a:pPr>
              <a:r>
                <a:rPr kumimoji="1" lang="ja-JP" altLang="en-US" b="1" dirty="0" smtClean="0">
                  <a:latin typeface="メイリオ" panose="020B0604030504040204" pitchFamily="50" charset="-128"/>
                  <a:ea typeface="メイリオ" panose="020B0604030504040204" pitchFamily="50" charset="-128"/>
                </a:rPr>
                <a:t>　</a:t>
              </a:r>
              <a:r>
                <a:rPr kumimoji="1" lang="en-US" altLang="ja-JP" b="1" dirty="0" smtClean="0">
                  <a:latin typeface="メイリオ" panose="020B0604030504040204" pitchFamily="50" charset="-128"/>
                  <a:ea typeface="メイリオ" panose="020B0604030504040204" pitchFamily="50" charset="-128"/>
                </a:rPr>
                <a:t>■</a:t>
              </a:r>
              <a:r>
                <a:rPr kumimoji="1" lang="ja-JP" altLang="en-US" b="1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対象</a:t>
              </a:r>
              <a:r>
                <a:rPr kumimoji="1" lang="ja-JP" altLang="en-US" b="1" dirty="0" smtClean="0">
                  <a:latin typeface="メイリオ" panose="020B0604030504040204" pitchFamily="50" charset="-128"/>
                  <a:ea typeface="メイリオ" panose="020B0604030504040204" pitchFamily="50" charset="-128"/>
                </a:rPr>
                <a:t>企業</a:t>
              </a:r>
              <a:endPara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pPr marL="180000"/>
              <a:r>
                <a:rPr kumimoji="1" lang="ja-JP" altLang="en-US" dirty="0" smtClean="0"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　</a:t>
              </a:r>
              <a:r>
                <a:rPr kumimoji="1" lang="ja-JP" altLang="en-US" sz="1600" dirty="0" smtClean="0">
                  <a:latin typeface="メイリオ" panose="020B0604030504040204" pitchFamily="50" charset="-128"/>
                  <a:ea typeface="メイリオ" panose="020B0604030504040204" pitchFamily="50" charset="-128"/>
                </a:rPr>
                <a:t>ものづくり</a:t>
              </a:r>
              <a:r>
                <a:rPr kumimoji="1" lang="ja-JP" altLang="en-US" sz="16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中小企業</a:t>
              </a:r>
            </a:p>
            <a:p>
              <a:pPr>
                <a:spcBef>
                  <a:spcPts val="1800"/>
                </a:spcBef>
              </a:pPr>
              <a:r>
                <a:rPr kumimoji="1" lang="ja-JP" altLang="en-US" b="1" dirty="0" smtClean="0">
                  <a:latin typeface="メイリオ" panose="020B0604030504040204" pitchFamily="50" charset="-128"/>
                  <a:ea typeface="メイリオ" panose="020B0604030504040204" pitchFamily="50" charset="-128"/>
                </a:rPr>
                <a:t>　■</a:t>
              </a:r>
              <a:r>
                <a:rPr kumimoji="1" lang="ja-JP" altLang="en-US" b="1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活用例</a:t>
              </a:r>
            </a:p>
            <a:p>
              <a:pPr marL="180000"/>
              <a:r>
                <a:rPr kumimoji="1" lang="ja-JP" altLang="en-US" sz="1600" dirty="0" smtClean="0">
                  <a:latin typeface="メイリオ" panose="020B0604030504040204" pitchFamily="50" charset="-128"/>
                  <a:ea typeface="メイリオ" panose="020B0604030504040204" pitchFamily="50" charset="-128"/>
                </a:rPr>
                <a:t>・従業員が人手による作業に集中できるよう、協働ロボットを導入</a:t>
              </a:r>
              <a:endParaRPr kumimoji="1" lang="en-US" altLang="ja-JP" sz="1600" dirty="0" smtClean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pPr marL="180000"/>
              <a:r>
                <a:rPr kumimoji="1" lang="ja-JP" altLang="en-US" sz="1600" dirty="0" smtClean="0">
                  <a:latin typeface="メイリオ" panose="020B0604030504040204" pitchFamily="50" charset="-128"/>
                  <a:ea typeface="メイリオ" panose="020B0604030504040204" pitchFamily="50" charset="-128"/>
                </a:rPr>
                <a:t>・外観検査を自動化するため、人工知能（ＡＩ）を活用した画像検</a:t>
              </a:r>
              <a:endParaRPr kumimoji="1" lang="en-US" altLang="ja-JP" sz="1600" dirty="0" smtClean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pPr marL="180000"/>
              <a:r>
                <a:rPr kumimoji="1" lang="ja-JP" altLang="en-US" sz="16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　</a:t>
              </a:r>
              <a:r>
                <a:rPr kumimoji="1" lang="ja-JP" altLang="en-US" sz="1600" dirty="0" smtClean="0">
                  <a:latin typeface="メイリオ" panose="020B0604030504040204" pitchFamily="50" charset="-128"/>
                  <a:ea typeface="メイリオ" panose="020B0604030504040204" pitchFamily="50" charset="-128"/>
                </a:rPr>
                <a:t>査装置を導入</a:t>
              </a:r>
              <a:endParaRPr kumimoji="1"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21" name="テキスト ボックス 20"/>
            <p:cNvSpPr txBox="1"/>
            <p:nvPr/>
          </p:nvSpPr>
          <p:spPr>
            <a:xfrm>
              <a:off x="409347" y="4473021"/>
              <a:ext cx="2025459" cy="442674"/>
            </a:xfrm>
            <a:prstGeom prst="round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 anchor="ctr">
              <a:spAutoFit/>
            </a:bodyPr>
            <a:lstStyle/>
            <a:p>
              <a:pPr algn="ctr"/>
              <a:r>
                <a:rPr kumimoji="1" lang="ja-JP" altLang="en-US" sz="2000" b="1" dirty="0" smtClean="0"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制度のポイント</a:t>
              </a:r>
              <a:endParaRPr kumimoji="1" lang="ja-JP" altLang="en-US" sz="20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</p:grpSp>
      <p:cxnSp>
        <p:nvCxnSpPr>
          <p:cNvPr id="27" name="直線コネクタ 26"/>
          <p:cNvCxnSpPr/>
          <p:nvPr/>
        </p:nvCxnSpPr>
        <p:spPr>
          <a:xfrm flipV="1">
            <a:off x="1292223" y="981806"/>
            <a:ext cx="4104000" cy="0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テキスト ボックス 9"/>
          <p:cNvSpPr txBox="1"/>
          <p:nvPr/>
        </p:nvSpPr>
        <p:spPr>
          <a:xfrm>
            <a:off x="90083" y="321768"/>
            <a:ext cx="418576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200" dirty="0" smtClean="0">
                <a:ln w="0"/>
                <a:latin typeface="メイリオ" panose="020B0604030504040204" pitchFamily="50" charset="-128"/>
                <a:ea typeface="メイリオ" panose="020B0604030504040204" pitchFamily="50" charset="-128"/>
              </a:rPr>
              <a:t>生産性向上や競争力強化を目指す</a:t>
            </a:r>
            <a:r>
              <a:rPr kumimoji="1" lang="ja-JP" altLang="en-US" sz="1200" dirty="0">
                <a:ln w="0"/>
                <a:latin typeface="メイリオ" panose="020B0604030504040204" pitchFamily="50" charset="-128"/>
                <a:ea typeface="メイリオ" panose="020B0604030504040204" pitchFamily="50" charset="-128"/>
              </a:rPr>
              <a:t>もの</a:t>
            </a:r>
            <a:r>
              <a:rPr kumimoji="1" lang="ja-JP" altLang="en-US" sz="1200" dirty="0" smtClean="0">
                <a:ln w="0"/>
                <a:latin typeface="メイリオ" panose="020B0604030504040204" pitchFamily="50" charset="-128"/>
                <a:ea typeface="メイリオ" panose="020B0604030504040204" pitchFamily="50" charset="-128"/>
              </a:rPr>
              <a:t>づくり企業の皆様へ</a:t>
            </a:r>
            <a:endParaRPr kumimoji="1" lang="ja-JP" altLang="en-US" sz="1200" dirty="0">
              <a:ln w="0"/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cxnSp>
        <p:nvCxnSpPr>
          <p:cNvPr id="32" name="直線コネクタ 31"/>
          <p:cNvCxnSpPr/>
          <p:nvPr/>
        </p:nvCxnSpPr>
        <p:spPr>
          <a:xfrm>
            <a:off x="1292223" y="2313743"/>
            <a:ext cx="4104000" cy="0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正方形/長方形 5"/>
          <p:cNvSpPr/>
          <p:nvPr/>
        </p:nvSpPr>
        <p:spPr>
          <a:xfrm>
            <a:off x="117912" y="7765633"/>
            <a:ext cx="5354797" cy="307777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ja-JP" altLang="en-US" sz="1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詳細</a:t>
            </a:r>
            <a:r>
              <a:rPr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は、「いわて自動車関連産業集積促進協議会」 </a:t>
            </a:r>
            <a:r>
              <a:rPr lang="en-US" altLang="ja-JP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HP </a:t>
            </a:r>
            <a:r>
              <a:rPr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へ！</a:t>
            </a:r>
          </a:p>
        </p:txBody>
      </p:sp>
      <p:grpSp>
        <p:nvGrpSpPr>
          <p:cNvPr id="16" name="グループ化 15"/>
          <p:cNvGrpSpPr/>
          <p:nvPr/>
        </p:nvGrpSpPr>
        <p:grpSpPr>
          <a:xfrm>
            <a:off x="858898" y="8589308"/>
            <a:ext cx="2118131" cy="477764"/>
            <a:chOff x="717684" y="8697031"/>
            <a:chExt cx="2118131" cy="477764"/>
          </a:xfrm>
        </p:grpSpPr>
        <p:sp>
          <p:nvSpPr>
            <p:cNvPr id="2" name="テキスト ボックス 1"/>
            <p:cNvSpPr txBox="1"/>
            <p:nvPr/>
          </p:nvSpPr>
          <p:spPr>
            <a:xfrm>
              <a:off x="717684" y="8697031"/>
              <a:ext cx="1475693" cy="46166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kumimoji="1" lang="ja-JP" altLang="en-US" sz="16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いわて</a:t>
              </a:r>
              <a:r>
                <a:rPr kumimoji="1" lang="ja-JP" altLang="en-US" sz="1600" dirty="0" smtClean="0">
                  <a:latin typeface="メイリオ" panose="020B0604030504040204" pitchFamily="50" charset="-128"/>
                  <a:ea typeface="メイリオ" panose="020B0604030504040204" pitchFamily="50" charset="-128"/>
                </a:rPr>
                <a:t>自動車</a:t>
              </a:r>
              <a:endParaRPr kumimoji="1"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3" name="テキスト ボックス 2"/>
            <p:cNvSpPr txBox="1"/>
            <p:nvPr/>
          </p:nvSpPr>
          <p:spPr>
            <a:xfrm>
              <a:off x="2228842" y="8836241"/>
              <a:ext cx="606973" cy="338554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600" dirty="0" smtClean="0">
                  <a:latin typeface="メイリオ" panose="020B0604030504040204" pitchFamily="50" charset="-128"/>
                  <a:ea typeface="メイリオ" panose="020B0604030504040204" pitchFamily="50" charset="-128"/>
                </a:rPr>
                <a:t>検索</a:t>
              </a:r>
              <a:endParaRPr kumimoji="1"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</p:grpSp>
      <p:sp>
        <p:nvSpPr>
          <p:cNvPr id="12" name="左カーブ矢印 11"/>
          <p:cNvSpPr/>
          <p:nvPr/>
        </p:nvSpPr>
        <p:spPr>
          <a:xfrm>
            <a:off x="6076720" y="9040171"/>
            <a:ext cx="534772" cy="455022"/>
          </a:xfrm>
          <a:prstGeom prst="curvedLeftArrow">
            <a:avLst>
              <a:gd name="adj1" fmla="val 30856"/>
              <a:gd name="adj2" fmla="val 50000"/>
              <a:gd name="adj3" fmla="val 72088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4045395" y="8943419"/>
            <a:ext cx="203132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2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申請方法等の詳細は裏面へ</a:t>
            </a:r>
            <a:endParaRPr kumimoji="1" lang="ja-JP" altLang="en-US" sz="1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25" name="図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2349" y="4649733"/>
            <a:ext cx="2127828" cy="1524305"/>
          </a:xfrm>
          <a:prstGeom prst="rect">
            <a:avLst/>
          </a:prstGeom>
        </p:spPr>
      </p:pic>
      <p:pic>
        <p:nvPicPr>
          <p:cNvPr id="37" name="図 3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5493874" y="1166634"/>
            <a:ext cx="981346" cy="1080000"/>
          </a:xfrm>
          <a:prstGeom prst="rect">
            <a:avLst/>
          </a:prstGeom>
        </p:spPr>
      </p:pic>
      <p:pic>
        <p:nvPicPr>
          <p:cNvPr id="38" name="図 37"/>
          <p:cNvPicPr>
            <a:picLocks noChangeAspect="1"/>
          </p:cNvPicPr>
          <p:nvPr/>
        </p:nvPicPr>
        <p:blipFill rotWithShape="1">
          <a:blip r:embed="rId5"/>
          <a:srcRect t="13158" b="17998"/>
          <a:stretch/>
        </p:blipFill>
        <p:spPr>
          <a:xfrm>
            <a:off x="133883" y="1120139"/>
            <a:ext cx="1080000" cy="1188721"/>
          </a:xfrm>
          <a:prstGeom prst="rect">
            <a:avLst/>
          </a:prstGeom>
        </p:spPr>
      </p:pic>
      <p:sp>
        <p:nvSpPr>
          <p:cNvPr id="41" name="正方形/長方形 40"/>
          <p:cNvSpPr/>
          <p:nvPr/>
        </p:nvSpPr>
        <p:spPr>
          <a:xfrm>
            <a:off x="931703" y="7265466"/>
            <a:ext cx="5354797" cy="307777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n-US" altLang="ja-JP" sz="14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※</a:t>
            </a:r>
            <a:r>
              <a:rPr lang="ja-JP" altLang="en-US" sz="14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予算上限に達し次第終了</a:t>
            </a:r>
            <a:endParaRPr lang="ja-JP" altLang="en-US" sz="1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972548" y="6751289"/>
            <a:ext cx="45929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公募期間：</a:t>
            </a:r>
            <a:r>
              <a:rPr kumimoji="1" lang="ja-JP" altLang="en-US" sz="20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４月</a:t>
            </a:r>
            <a:r>
              <a:rPr kumimoji="1" lang="en-US" altLang="ja-JP" sz="20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14</a:t>
            </a:r>
            <a:r>
              <a:rPr kumimoji="1" lang="ja-JP" altLang="en-US" sz="20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日 </a:t>
            </a:r>
            <a:r>
              <a:rPr kumimoji="1" lang="ja-JP" altLang="en-US" sz="20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～ </a:t>
            </a:r>
            <a:r>
              <a:rPr kumimoji="1" lang="en-US" altLang="ja-JP" sz="28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10</a:t>
            </a:r>
            <a:r>
              <a:rPr kumimoji="1" lang="ja-JP" altLang="en-US" sz="2800" dirty="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月</a:t>
            </a:r>
            <a:r>
              <a:rPr kumimoji="1" lang="en-US" altLang="ja-JP" sz="2800" dirty="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31</a:t>
            </a:r>
            <a:r>
              <a:rPr kumimoji="1" lang="ja-JP" altLang="en-US" sz="2800" dirty="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日</a:t>
            </a:r>
            <a:endParaRPr kumimoji="1" lang="ja-JP" altLang="en-US" sz="2800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cxnSp>
        <p:nvCxnSpPr>
          <p:cNvPr id="17" name="直線コネクタ 16"/>
          <p:cNvCxnSpPr/>
          <p:nvPr/>
        </p:nvCxnSpPr>
        <p:spPr>
          <a:xfrm>
            <a:off x="999912" y="7208883"/>
            <a:ext cx="4212000" cy="17369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3" name="図 3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38806" y="4785174"/>
            <a:ext cx="1106589" cy="1038959"/>
          </a:xfrm>
          <a:prstGeom prst="rect">
            <a:avLst/>
          </a:prstGeom>
        </p:spPr>
      </p:pic>
      <p:pic>
        <p:nvPicPr>
          <p:cNvPr id="40" name="図 3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3255" y="9024836"/>
            <a:ext cx="397200" cy="39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431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コンテンツ プレースホルダー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99171902"/>
              </p:ext>
            </p:extLst>
          </p:nvPr>
        </p:nvGraphicFramePr>
        <p:xfrm>
          <a:off x="289560" y="655092"/>
          <a:ext cx="6149340" cy="59933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0999">
                  <a:extLst>
                    <a:ext uri="{9D8B030D-6E8A-4147-A177-3AD203B41FA5}">
                      <a16:colId xmlns:a16="http://schemas.microsoft.com/office/drawing/2014/main" val="521997204"/>
                    </a:ext>
                  </a:extLst>
                </a:gridCol>
                <a:gridCol w="4578341">
                  <a:extLst>
                    <a:ext uri="{9D8B030D-6E8A-4147-A177-3AD203B41FA5}">
                      <a16:colId xmlns:a16="http://schemas.microsoft.com/office/drawing/2014/main" val="2236080843"/>
                    </a:ext>
                  </a:extLst>
                </a:gridCol>
              </a:tblGrid>
              <a:tr h="1715945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b="0" dirty="0" smtClean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補助対象者</a:t>
                      </a:r>
                      <a:endParaRPr kumimoji="1" lang="ja-JP" altLang="en-US" sz="1200" b="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1800"/>
                        </a:spcBef>
                      </a:pPr>
                      <a:r>
                        <a:rPr kumimoji="1" lang="ja-JP" altLang="en-US" b="1" dirty="0" smtClean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　</a:t>
                      </a:r>
                      <a:r>
                        <a:rPr kumimoji="1" lang="ja-JP" altLang="en-US" sz="1400" b="1" dirty="0" smtClean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県内ものづくり中小企業</a:t>
                      </a:r>
                      <a:endParaRPr kumimoji="1" lang="en-US" altLang="ja-JP" sz="1400" b="1" dirty="0" smtClean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  <a:p>
                      <a:pPr algn="ctr"/>
                      <a:endParaRPr kumimoji="1" lang="ja-JP" altLang="en-US" b="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3104931"/>
                  </a:ext>
                </a:extLst>
              </a:tr>
              <a:tr h="838088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b="0" dirty="0" smtClean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補助対象事業</a:t>
                      </a:r>
                      <a:endParaRPr kumimoji="1" lang="ja-JP" altLang="en-US" sz="1200" b="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1200" b="0" dirty="0" smtClean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（例）製造ラインの自動化・省人化のため、アセンブリ工程に専用の自動機を導入する</a:t>
                      </a:r>
                      <a:endParaRPr kumimoji="1" lang="ja-JP" altLang="en-US" sz="1200" b="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1257546"/>
                  </a:ext>
                </a:extLst>
              </a:tr>
              <a:tr h="1012031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b="0" dirty="0" smtClean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補助対象経費</a:t>
                      </a:r>
                      <a:endParaRPr kumimoji="1" lang="ja-JP" altLang="en-US" sz="1200" b="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1200" b="0" dirty="0" smtClean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　機械装置費、工具器具費、原材料費、技術指導費、教育指導費、委託費、運搬費、その他</a:t>
                      </a:r>
                      <a:endParaRPr kumimoji="1" lang="ja-JP" altLang="en-US" sz="1200" b="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6301715"/>
                  </a:ext>
                </a:extLst>
              </a:tr>
              <a:tr h="1571857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b="0" dirty="0" smtClean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申請方法</a:t>
                      </a:r>
                      <a:endParaRPr kumimoji="1" lang="ja-JP" altLang="en-US" sz="1200" b="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1200" b="0" dirty="0" smtClean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　申請様式を下記ホームページからダウンロードの上、該当する電子データを電子メールにより提出してください。</a:t>
                      </a:r>
                    </a:p>
                    <a:p>
                      <a:pPr algn="l"/>
                      <a:r>
                        <a:rPr kumimoji="1" lang="ja-JP" altLang="en-US" sz="1200" b="0" dirty="0" smtClean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・県公式ホームページ</a:t>
                      </a:r>
                    </a:p>
                    <a:p>
                      <a:pPr algn="l"/>
                      <a:r>
                        <a:rPr kumimoji="1" lang="ja-JP" altLang="en-US" sz="1200" b="0" dirty="0" smtClean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　（ＵＲＬ）</a:t>
                      </a:r>
                      <a:r>
                        <a:rPr kumimoji="1" lang="en-US" altLang="ja-JP" sz="1200" b="0" dirty="0" smtClean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https://www5.pref.iwate.jp/~hp0405/car</a:t>
                      </a:r>
                    </a:p>
                    <a:p>
                      <a:pPr algn="l"/>
                      <a:r>
                        <a:rPr kumimoji="1" lang="ja-JP" altLang="en-US" sz="1200" b="0" dirty="0" smtClean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・提出先：岩手県商工労働観光部ものづくり自動車産業振興室</a:t>
                      </a:r>
                    </a:p>
                    <a:p>
                      <a:pPr algn="l"/>
                      <a:r>
                        <a:rPr kumimoji="1" lang="ja-JP" altLang="en-US" sz="1200" b="0" dirty="0" smtClean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　　　　　〒</a:t>
                      </a:r>
                      <a:r>
                        <a:rPr kumimoji="1" lang="en-US" altLang="ja-JP" sz="1200" b="0" dirty="0" smtClean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020-8570 </a:t>
                      </a:r>
                      <a:r>
                        <a:rPr kumimoji="1" lang="ja-JP" altLang="en-US" sz="1200" b="0" dirty="0" smtClean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岩手県盛岡市内丸</a:t>
                      </a:r>
                      <a:r>
                        <a:rPr kumimoji="1" lang="en-US" altLang="ja-JP" sz="1200" b="0" dirty="0" smtClean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10-1</a:t>
                      </a:r>
                    </a:p>
                    <a:p>
                      <a:pPr algn="l"/>
                      <a:r>
                        <a:rPr kumimoji="1" lang="ja-JP" altLang="en-US" sz="1200" b="0" dirty="0" smtClean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　　　　　</a:t>
                      </a:r>
                      <a:r>
                        <a:rPr kumimoji="1" lang="en-US" altLang="ja-JP" sz="1200" b="0" dirty="0" smtClean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Email</a:t>
                      </a:r>
                      <a:r>
                        <a:rPr kumimoji="1" lang="ja-JP" altLang="en-US" sz="1200" b="0" dirty="0" smtClean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：</a:t>
                      </a:r>
                      <a:r>
                        <a:rPr kumimoji="1" lang="en-US" altLang="ja-JP" sz="1200" b="0" dirty="0" smtClean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jidousha@pref.iwate.jp</a:t>
                      </a:r>
                      <a:endParaRPr kumimoji="1" lang="ja-JP" altLang="en-US" sz="1200" b="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7643076"/>
                  </a:ext>
                </a:extLst>
              </a:tr>
              <a:tr h="855436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b="0" dirty="0" smtClean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事業スケジュール</a:t>
                      </a:r>
                      <a:endParaRPr kumimoji="1" lang="en-US" altLang="ja-JP" sz="1200" b="0" dirty="0" smtClean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  <a:p>
                      <a:pPr algn="ctr"/>
                      <a:r>
                        <a:rPr kumimoji="1" lang="ja-JP" altLang="en-US" sz="1200" b="0" dirty="0" smtClean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（予定）</a:t>
                      </a:r>
                      <a:endParaRPr kumimoji="1" lang="ja-JP" altLang="en-US" sz="1200" b="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zh-TW" altLang="en-US" sz="1200" b="0" dirty="0" smtClean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公募期間</a:t>
                      </a:r>
                      <a:r>
                        <a:rPr kumimoji="1" lang="ja-JP" altLang="en-US" sz="1200" b="0" dirty="0" smtClean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：</a:t>
                      </a:r>
                      <a:r>
                        <a:rPr kumimoji="1" lang="en-US" altLang="ja-JP" sz="1200" b="0" dirty="0" smtClean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R</a:t>
                      </a:r>
                      <a:r>
                        <a:rPr kumimoji="1" lang="ja-JP" altLang="en-US" sz="1200" b="0" dirty="0" smtClean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７</a:t>
                      </a:r>
                      <a:r>
                        <a:rPr kumimoji="1" lang="en-US" altLang="ja-JP" sz="1200" b="0" dirty="0" smtClean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.4.14</a:t>
                      </a:r>
                      <a:r>
                        <a:rPr kumimoji="1" lang="ja-JP" altLang="en-US" sz="1200" b="0" baseline="0" dirty="0" smtClean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　</a:t>
                      </a:r>
                      <a:r>
                        <a:rPr kumimoji="1" lang="en-US" altLang="ja-JP" sz="1200" b="0" baseline="0" dirty="0" smtClean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 </a:t>
                      </a:r>
                      <a:r>
                        <a:rPr kumimoji="1" lang="ja-JP" altLang="en-US" sz="1200" b="0" dirty="0" smtClean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～　</a:t>
                      </a:r>
                      <a:r>
                        <a:rPr kumimoji="1" lang="en-US" altLang="ja-JP" sz="1200" b="0" dirty="0" smtClean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R</a:t>
                      </a:r>
                      <a:r>
                        <a:rPr kumimoji="1" lang="ja-JP" altLang="en-US" sz="1200" b="0" dirty="0" smtClean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７</a:t>
                      </a:r>
                      <a:r>
                        <a:rPr kumimoji="1" lang="en-US" altLang="ja-JP" sz="1200" b="0" dirty="0" smtClean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.10.31</a:t>
                      </a:r>
                      <a:endParaRPr kumimoji="1" lang="zh-TW" altLang="en-US" sz="1200" b="0" dirty="0" smtClean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  <a:p>
                      <a:pPr algn="l"/>
                      <a:r>
                        <a:rPr kumimoji="1" lang="zh-TW" altLang="en-US" sz="1200" b="0" dirty="0" smtClean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事業実施期間</a:t>
                      </a:r>
                      <a:r>
                        <a:rPr kumimoji="1" lang="ja-JP" altLang="en-US" sz="1200" b="0" dirty="0" smtClean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：</a:t>
                      </a:r>
                      <a:r>
                        <a:rPr kumimoji="1" lang="zh-TW" altLang="en-US" sz="1200" b="0" dirty="0" smtClean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交付決定日～</a:t>
                      </a:r>
                      <a:r>
                        <a:rPr kumimoji="1" lang="en-US" altLang="zh-TW" sz="1200" b="0" dirty="0" smtClean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R</a:t>
                      </a:r>
                      <a:r>
                        <a:rPr kumimoji="1" lang="ja-JP" altLang="en-US" sz="1200" b="0" dirty="0" smtClean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８</a:t>
                      </a:r>
                      <a:r>
                        <a:rPr kumimoji="1" lang="en-US" altLang="ja-JP" sz="1200" b="0" dirty="0" smtClean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.2.</a:t>
                      </a:r>
                      <a:r>
                        <a:rPr kumimoji="1" lang="en-US" altLang="zh-TW" sz="1200" b="0" dirty="0" smtClean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28</a:t>
                      </a:r>
                      <a:endParaRPr kumimoji="1" lang="ja-JP" altLang="en-US" sz="1200" b="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8663775"/>
                  </a:ext>
                </a:extLst>
              </a:tr>
            </a:tbl>
          </a:graphicData>
        </a:graphic>
      </p:graphicFrame>
      <p:sp>
        <p:nvSpPr>
          <p:cNvPr id="2" name="テキスト ボックス 1"/>
          <p:cNvSpPr txBox="1"/>
          <p:nvPr/>
        </p:nvSpPr>
        <p:spPr>
          <a:xfrm>
            <a:off x="0" y="285760"/>
            <a:ext cx="46730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■補助金の概要（詳細は公募要領をご確認ください。）</a:t>
            </a:r>
            <a:endParaRPr kumimoji="1" lang="ja-JP" altLang="en-US" sz="1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2004060" y="1040074"/>
            <a:ext cx="4345940" cy="1200329"/>
          </a:xfrm>
          <a:prstGeom prst="rect">
            <a:avLst/>
          </a:prstGeom>
          <a:noFill/>
          <a:ln>
            <a:solidFill>
              <a:schemeClr val="tx1"/>
            </a:solidFill>
            <a:prstDash val="dashDot"/>
          </a:ln>
        </p:spPr>
        <p:txBody>
          <a:bodyPr wrap="square" rtlCol="0">
            <a:spAutoFit/>
          </a:bodyPr>
          <a:lstStyle/>
          <a:p>
            <a:r>
              <a:rPr kumimoji="1" lang="en-US" altLang="ja-JP" sz="1200" dirty="0" smtClean="0"/>
              <a:t>※</a:t>
            </a:r>
            <a:r>
              <a:rPr kumimoji="1" lang="ja-JP" altLang="en-US" sz="1200" dirty="0" smtClean="0"/>
              <a:t>「県内ものづくり中小企業」とは、ものづくり基盤技術振</a:t>
            </a:r>
            <a:endParaRPr kumimoji="1" lang="en-US" altLang="ja-JP" sz="1200" dirty="0" smtClean="0"/>
          </a:p>
          <a:p>
            <a:r>
              <a:rPr kumimoji="1" lang="ja-JP" altLang="en-US" sz="1200" dirty="0"/>
              <a:t>　</a:t>
            </a:r>
            <a:r>
              <a:rPr kumimoji="1" lang="ja-JP" altLang="en-US" sz="1200" dirty="0" smtClean="0"/>
              <a:t>興基本法第２条第２項に規定するものづくり事業者で、次</a:t>
            </a:r>
            <a:endParaRPr kumimoji="1" lang="en-US" altLang="ja-JP" sz="1200" dirty="0" smtClean="0"/>
          </a:p>
          <a:p>
            <a:r>
              <a:rPr kumimoji="1" lang="ja-JP" altLang="en-US" sz="1200" dirty="0"/>
              <a:t>　</a:t>
            </a:r>
            <a:r>
              <a:rPr kumimoji="1" lang="ja-JP" altLang="en-US" sz="1200" dirty="0" smtClean="0"/>
              <a:t>に該当する企業</a:t>
            </a:r>
          </a:p>
          <a:p>
            <a:endParaRPr kumimoji="1" lang="en-US" altLang="ja-JP" sz="1200" dirty="0" smtClean="0"/>
          </a:p>
          <a:p>
            <a:r>
              <a:rPr kumimoji="1" lang="ja-JP" altLang="en-US" sz="1200" dirty="0"/>
              <a:t>　</a:t>
            </a:r>
            <a:r>
              <a:rPr kumimoji="1" lang="ja-JP" altLang="en-US" sz="1200" dirty="0" smtClean="0"/>
              <a:t>・中小企業基本法 第２条第１項各号に規定する中小企業者</a:t>
            </a:r>
          </a:p>
          <a:p>
            <a:r>
              <a:rPr kumimoji="1" lang="ja-JP" altLang="en-US" sz="1200" dirty="0" smtClean="0"/>
              <a:t>　・岩手県内に製造事業所を有すること</a:t>
            </a:r>
            <a:endParaRPr kumimoji="1" lang="en-US" altLang="ja-JP" sz="1200" dirty="0" smtClean="0"/>
          </a:p>
        </p:txBody>
      </p:sp>
      <p:sp>
        <p:nvSpPr>
          <p:cNvPr id="9" name="角丸四角形 8"/>
          <p:cNvSpPr/>
          <p:nvPr/>
        </p:nvSpPr>
        <p:spPr>
          <a:xfrm>
            <a:off x="464820" y="8860458"/>
            <a:ext cx="1249680" cy="699404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>
                <a:solidFill>
                  <a:schemeClr val="tx1"/>
                </a:solidFill>
              </a:rPr>
              <a:t>問合せ先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1804034" y="8860456"/>
            <a:ext cx="436054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岩手県商工労働観光部ものづくり自動車産業振興室</a:t>
            </a:r>
          </a:p>
          <a:p>
            <a:r>
              <a:rPr kumimoji="1" lang="en-US" altLang="ja-JP" sz="1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TEL</a:t>
            </a:r>
            <a:r>
              <a:rPr kumimoji="1" lang="ja-JP" altLang="en-US" sz="1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：</a:t>
            </a:r>
            <a:r>
              <a:rPr kumimoji="1" lang="en-US" altLang="ja-JP" sz="1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019-629-5565</a:t>
            </a:r>
            <a:r>
              <a:rPr kumimoji="1" lang="ja-JP" altLang="en-US" sz="1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endParaRPr kumimoji="1" lang="ja-JP" altLang="en-US" sz="1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en-US" altLang="ja-JP" sz="1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Email</a:t>
            </a:r>
            <a:r>
              <a:rPr kumimoji="1" lang="ja-JP" altLang="en-US" sz="1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：</a:t>
            </a:r>
            <a:r>
              <a:rPr kumimoji="1" lang="en-US" altLang="ja-JP" sz="1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jidousha@pref.iwate.jp</a:t>
            </a:r>
            <a:endParaRPr kumimoji="1" lang="ja-JP" altLang="en-US" sz="1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12" name="図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6082" y="7170239"/>
            <a:ext cx="1871400" cy="1294775"/>
          </a:xfrm>
          <a:prstGeom prst="rect">
            <a:avLst/>
          </a:prstGeom>
        </p:spPr>
      </p:pic>
      <p:pic>
        <p:nvPicPr>
          <p:cNvPr id="11" name="図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115" y="7622858"/>
            <a:ext cx="1014438" cy="1014438"/>
          </a:xfrm>
          <a:prstGeom prst="rect">
            <a:avLst/>
          </a:prstGeom>
        </p:spPr>
      </p:pic>
      <p:pic>
        <p:nvPicPr>
          <p:cNvPr id="13" name="図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46011" y="7428637"/>
            <a:ext cx="1459685" cy="1036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8299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シャボン">
  <a:themeElements>
    <a:clrScheme name="黄色がかったオレンジ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シャボン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シャボン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TM03457510[[fn=シャボン]]</Template>
  <TotalTime>547</TotalTime>
  <Words>416</Words>
  <Application>Microsoft Office PowerPoint</Application>
  <PresentationFormat>A4 210 x 297 mm</PresentationFormat>
  <Paragraphs>49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8" baseType="lpstr">
      <vt:lpstr>ＭＳ ゴシック</vt:lpstr>
      <vt:lpstr>メイリオ</vt:lpstr>
      <vt:lpstr>游ゴシック</vt:lpstr>
      <vt:lpstr>Century Gothic</vt:lpstr>
      <vt:lpstr>Garamond</vt:lpstr>
      <vt:lpstr>シャボン</vt:lpstr>
      <vt:lpstr>生産体制強化重点 支援事業費補助金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002073</dc:creator>
  <cp:lastModifiedBy>谷内智尋</cp:lastModifiedBy>
  <cp:revision>57</cp:revision>
  <cp:lastPrinted>2025-04-04T00:56:24Z</cp:lastPrinted>
  <dcterms:created xsi:type="dcterms:W3CDTF">2024-03-01T06:11:09Z</dcterms:created>
  <dcterms:modified xsi:type="dcterms:W3CDTF">2025-04-14T05:53:54Z</dcterms:modified>
</cp:coreProperties>
</file>